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2" r:id="rId4"/>
    <p:sldId id="284" r:id="rId5"/>
    <p:sldId id="259" r:id="rId6"/>
    <p:sldId id="258" r:id="rId7"/>
    <p:sldId id="260" r:id="rId8"/>
    <p:sldId id="262" r:id="rId9"/>
    <p:sldId id="263" r:id="rId10"/>
    <p:sldId id="283" r:id="rId11"/>
    <p:sldId id="264" r:id="rId12"/>
    <p:sldId id="267" r:id="rId13"/>
    <p:sldId id="269" r:id="rId14"/>
    <p:sldId id="270" r:id="rId15"/>
    <p:sldId id="271" r:id="rId16"/>
    <p:sldId id="275" r:id="rId17"/>
    <p:sldId id="276" r:id="rId18"/>
    <p:sldId id="272" r:id="rId19"/>
    <p:sldId id="277" r:id="rId20"/>
    <p:sldId id="274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8379A-85D6-4C1C-8B15-124D0899C857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43B95-AF57-4BB4-99FA-2C7F83A38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55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2F3D666-480D-49D8-A21F-852C544D3395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71855" y="5951810"/>
            <a:ext cx="1016440" cy="365125"/>
          </a:xfrm>
        </p:spPr>
        <p:txBody>
          <a:bodyPr/>
          <a:lstStyle>
            <a:lvl1pPr>
              <a:defRPr sz="1800" b="1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29D5-191D-49E2-8874-1C1C21386E2F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0558299" y="716993"/>
            <a:ext cx="1052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1600" b="1" kern="1200" dirty="0">
                <a:solidFill>
                  <a:srgbClr val="969FA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39ACC9-970B-4C11-9AAA-7A0BC3480C86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6286" y="5951811"/>
            <a:ext cx="1052508" cy="365125"/>
          </a:xfrm>
        </p:spPr>
        <p:txBody>
          <a:bodyPr/>
          <a:lstStyle>
            <a:lvl1pPr>
              <a:defRPr lang="en-US" sz="1600" b="1" kern="1200" dirty="0">
                <a:solidFill>
                  <a:srgbClr val="969FA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2980-3467-47D0-B5E7-E9CA2A417498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299" y="716993"/>
            <a:ext cx="1052508" cy="365125"/>
          </a:xfrm>
        </p:spPr>
        <p:txBody>
          <a:bodyPr/>
          <a:lstStyle>
            <a:lvl1pPr>
              <a:defRPr lang="en-US" sz="1600" b="1" kern="1200" dirty="0">
                <a:solidFill>
                  <a:srgbClr val="969FA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334CD71-0A4E-4A93-87A2-91203A41B24A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z="1600" b="1" kern="1200" dirty="0">
                <a:solidFill>
                  <a:srgbClr val="969FA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2CA7-6401-4F7C-A12E-5A8D24358471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0558299" y="716993"/>
            <a:ext cx="1052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1600" b="1" kern="1200" dirty="0">
                <a:solidFill>
                  <a:srgbClr val="969FA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2867-FC37-40C0-BD27-77D3AA469DC2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558299" y="716993"/>
            <a:ext cx="1052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1600" b="1" kern="1200" dirty="0">
                <a:solidFill>
                  <a:srgbClr val="969FA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CADB-E540-418F-9E52-597C403B557F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0558299" y="716993"/>
            <a:ext cx="1052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1600" b="1" kern="1200" dirty="0">
                <a:solidFill>
                  <a:srgbClr val="969FA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144C-C065-4A43-BE4F-0B0D091097D8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58299" y="5951810"/>
            <a:ext cx="1052510" cy="365125"/>
          </a:xfrm>
        </p:spPr>
        <p:txBody>
          <a:bodyPr/>
          <a:lstStyle>
            <a:lvl1pPr>
              <a:defRPr lang="en-US" sz="1800" b="1" kern="120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E5B2B36-3214-413C-8BEE-8AB6F29ED3CF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299" y="5951811"/>
            <a:ext cx="1052508" cy="365125"/>
          </a:xfrm>
        </p:spPr>
        <p:txBody>
          <a:bodyPr/>
          <a:lstStyle>
            <a:lvl1pPr>
              <a:defRPr lang="en-US" sz="1600" b="1" kern="1200" dirty="0">
                <a:solidFill>
                  <a:srgbClr val="969FA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9DBD-D67B-403F-83F8-59F802A32DF8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z="1800" b="1" kern="120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E2CFDB4-EF21-4541-9474-2DC53FA6EE68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k-editor.org/downloa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sk-editor.org/download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Active@ Disk Editor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Efficient Drive forensics – and it’s </a:t>
            </a:r>
            <a:r>
              <a:rPr lang="en-US" u="sng" dirty="0" smtClean="0"/>
              <a:t>free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08471" y="5927272"/>
            <a:ext cx="3570514" cy="3385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inden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cap="all">
                <a:solidFill>
                  <a:schemeClr val="accent2"/>
                </a:solidFill>
              </a:defRPr>
            </a:lvl1pPr>
            <a:lvl2pPr indent="0" algn="ctr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en-US" dirty="0" smtClean="0">
                <a:solidFill>
                  <a:schemeClr val="accent1">
                    <a:lumMod val="25000"/>
                    <a:lumOff val="75000"/>
                  </a:schemeClr>
                </a:solidFill>
              </a:rPr>
              <a:t>Prepared by </a:t>
            </a:r>
            <a:r>
              <a:rPr lang="en-US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Edward Webber</a:t>
            </a:r>
          </a:p>
        </p:txBody>
      </p:sp>
    </p:spTree>
    <p:extLst>
      <p:ext uri="{BB962C8B-B14F-4D97-AF65-F5344CB8AC3E}">
        <p14:creationId xmlns:p14="http://schemas.microsoft.com/office/powerpoint/2010/main" val="30324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Forensics problem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Sampling the power of disk editor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3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Forensics problem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4235737" cy="3730447"/>
          </a:xfrm>
        </p:spPr>
        <p:txBody>
          <a:bodyPr anchor="t">
            <a:normAutofit/>
          </a:bodyPr>
          <a:lstStyle/>
          <a:p>
            <a:pPr lvl="0"/>
            <a:r>
              <a:rPr lang="en-US" sz="2400" dirty="0"/>
              <a:t>3/30/2016 4:59 PM Open Active@ Disk Editor</a:t>
            </a:r>
          </a:p>
          <a:p>
            <a:pPr lvl="0"/>
            <a:r>
              <a:rPr lang="en-US" sz="2400" dirty="0"/>
              <a:t>3/30/2016 4:59 PM Select “open disk image”</a:t>
            </a:r>
          </a:p>
          <a:p>
            <a:pPr lvl="0"/>
            <a:r>
              <a:rPr lang="en-US" sz="2400" dirty="0"/>
              <a:t>3/30/2016 5:00 PM Select “All files” from the extension dropdown menu and open </a:t>
            </a:r>
            <a:r>
              <a:rPr lang="en-US" sz="2400" dirty="0" smtClean="0"/>
              <a:t>FP1.dd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506" y="2180496"/>
            <a:ext cx="6664844" cy="412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4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Forensics problem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4186750" cy="4198533"/>
          </a:xfrm>
        </p:spPr>
        <p:txBody>
          <a:bodyPr anchor="t">
            <a:noAutofit/>
          </a:bodyPr>
          <a:lstStyle/>
          <a:p>
            <a:pPr lvl="0"/>
            <a:r>
              <a:rPr lang="en-US" sz="2400" dirty="0" smtClean="0"/>
              <a:t>3/30/2016 </a:t>
            </a:r>
            <a:r>
              <a:rPr lang="en-US" sz="2400" dirty="0"/>
              <a:t>5:01 PM Click the “Find” icon, enter “pw” in the search field</a:t>
            </a:r>
            <a:br>
              <a:rPr lang="en-US" sz="2400" dirty="0"/>
            </a:br>
            <a:endParaRPr lang="en-US" sz="2400" dirty="0" smtClean="0"/>
          </a:p>
          <a:p>
            <a:pPr lvl="0"/>
            <a:r>
              <a:rPr lang="en-US" sz="2400" dirty="0" smtClean="0"/>
              <a:t>3/30/2016 5:02 </a:t>
            </a:r>
            <a:r>
              <a:rPr lang="en-US" sz="2400" dirty="0"/>
              <a:t>PM If not selected, select the “Find Results” tab in the lower left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229" y="1898519"/>
            <a:ext cx="6172931" cy="489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1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Forensics problem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43" y="2083409"/>
            <a:ext cx="5938157" cy="3678303"/>
          </a:xfrm>
        </p:spPr>
        <p:txBody>
          <a:bodyPr anchor="t">
            <a:normAutofit/>
          </a:bodyPr>
          <a:lstStyle/>
          <a:p>
            <a:pPr lvl="0"/>
            <a:r>
              <a:rPr lang="en-US" sz="2400" dirty="0" smtClean="0"/>
              <a:t>3/30/2016 </a:t>
            </a:r>
            <a:r>
              <a:rPr lang="en-US" sz="2400" dirty="0"/>
              <a:t>7:28 PM Select “‘pw’ Down; Match case (1 hits)”, then select “pw=</a:t>
            </a:r>
            <a:r>
              <a:rPr lang="en-US" sz="2400" dirty="0" err="1"/>
              <a:t>goodtimes</a:t>
            </a:r>
            <a:r>
              <a:rPr lang="en-US" sz="2400" dirty="0"/>
              <a:t>”</a:t>
            </a:r>
          </a:p>
          <a:p>
            <a:r>
              <a:rPr lang="en-US" sz="2400" dirty="0"/>
              <a:t>3/30/2016 7:31 PM Password is hidden within the </a:t>
            </a:r>
            <a:r>
              <a:rPr lang="en-US" sz="2400" dirty="0" smtClean="0"/>
              <a:t>RAM </a:t>
            </a:r>
            <a:r>
              <a:rPr lang="en-US" sz="2400" dirty="0"/>
              <a:t>slack of “Cover page.jpg” image file.</a:t>
            </a:r>
            <a:br>
              <a:rPr lang="en-US" sz="2400" dirty="0"/>
            </a:br>
            <a:r>
              <a:rPr lang="en-US" sz="2400" dirty="0"/>
              <a:t>Should appear as “pw=</a:t>
            </a:r>
            <a:r>
              <a:rPr lang="en-US" sz="2400" dirty="0" err="1"/>
              <a:t>goodtimes</a:t>
            </a:r>
            <a:r>
              <a:rPr lang="en-US" sz="2400" dirty="0"/>
              <a:t>” in sector x2156 (8,534) at offset x40-4B (64-76)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511" y="2083409"/>
            <a:ext cx="5624993" cy="34293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54" y="5415643"/>
            <a:ext cx="9224981" cy="714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258" y="6245941"/>
            <a:ext cx="7211171" cy="48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5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5.2 – file entry metadata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disk editor </a:t>
            </a:r>
            <a:r>
              <a:rPr lang="en-US" b="1" dirty="0" smtClean="0">
                <a:solidFill>
                  <a:schemeClr val="accent3"/>
                </a:solidFill>
              </a:rPr>
              <a:t>shines</a:t>
            </a:r>
            <a:r>
              <a:rPr lang="en-US" dirty="0" smtClean="0"/>
              <a:t> </a:t>
            </a:r>
            <a:r>
              <a:rPr lang="en-US" i="1" dirty="0" smtClean="0"/>
              <a:t>(and hex workshop nightmares begin)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91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3359436" cy="3678303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C5Prj02.txt</a:t>
            </a:r>
          </a:p>
          <a:p>
            <a:r>
              <a:rPr lang="en-US" dirty="0" smtClean="0"/>
              <a:t>Contents:</a:t>
            </a:r>
          </a:p>
          <a:p>
            <a:pPr lvl="1"/>
            <a:r>
              <a:rPr lang="en-US" i="1" dirty="0" smtClean="0"/>
              <a:t>“</a:t>
            </a:r>
            <a:r>
              <a:rPr lang="en-US" i="1" dirty="0"/>
              <a:t>A slip of the foot you may soon recover, but a slip of the tongue you may never get over</a:t>
            </a:r>
            <a:r>
              <a:rPr lang="en-US" i="1" dirty="0" smtClean="0"/>
              <a:t>.</a:t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Drive </a:t>
            </a:r>
            <a:r>
              <a:rPr lang="en-US" i="1" dirty="0"/>
              <a:t>thy </a:t>
            </a:r>
            <a:r>
              <a:rPr lang="en-US" i="1" dirty="0" err="1"/>
              <a:t>buisness</a:t>
            </a:r>
            <a:r>
              <a:rPr lang="en-US" i="1" dirty="0"/>
              <a:t> or it will drive thee</a:t>
            </a:r>
            <a:r>
              <a:rPr lang="en-US" i="1" dirty="0" smtClean="0"/>
              <a:t>.</a:t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An </a:t>
            </a:r>
            <a:r>
              <a:rPr lang="en-US" i="1" dirty="0"/>
              <a:t>investment in knowledge always pays the best interest</a:t>
            </a:r>
            <a:r>
              <a:rPr lang="en-US" i="1" dirty="0" smtClean="0"/>
              <a:t>.”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628" y="1855567"/>
            <a:ext cx="7724149" cy="49216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694" y="1349829"/>
            <a:ext cx="7016645" cy="1537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92" y="4430486"/>
            <a:ext cx="9464487" cy="2008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433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3359436" cy="3678303"/>
          </a:xfrm>
        </p:spPr>
        <p:txBody>
          <a:bodyPr anchor="t">
            <a:noAutofit/>
          </a:bodyPr>
          <a:lstStyle/>
          <a:p>
            <a:r>
              <a:rPr lang="en-US" sz="2800" dirty="0" smtClean="0"/>
              <a:t>Fully highlighted</a:t>
            </a:r>
          </a:p>
          <a:p>
            <a:r>
              <a:rPr lang="en-US" sz="2800" dirty="0" smtClean="0"/>
              <a:t>Organized metadata structure</a:t>
            </a:r>
          </a:p>
          <a:p>
            <a:pPr lvl="1"/>
            <a:r>
              <a:rPr lang="en-US" sz="2400" dirty="0" smtClean="0"/>
              <a:t>Attribute sections</a:t>
            </a:r>
          </a:p>
          <a:p>
            <a:pPr lvl="2"/>
            <a:r>
              <a:rPr lang="en-US" sz="2000" dirty="0" smtClean="0"/>
              <a:t>10</a:t>
            </a:r>
          </a:p>
          <a:p>
            <a:pPr lvl="2"/>
            <a:r>
              <a:rPr lang="en-US" sz="2000" dirty="0" smtClean="0"/>
              <a:t>30</a:t>
            </a:r>
          </a:p>
          <a:p>
            <a:pPr lvl="2"/>
            <a:r>
              <a:rPr lang="en-US" sz="2000" smtClean="0"/>
              <a:t>80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522" y="2099905"/>
            <a:ext cx="3460955" cy="4262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963" y="1898519"/>
            <a:ext cx="2244153" cy="458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4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metadata – mac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3103621" cy="3678303"/>
          </a:xfrm>
        </p:spPr>
        <p:txBody>
          <a:bodyPr anchor="t">
            <a:normAutofit/>
          </a:bodyPr>
          <a:lstStyle/>
          <a:p>
            <a:r>
              <a:rPr lang="en-US" sz="2400" dirty="0" smtClean="0"/>
              <a:t>No guessing</a:t>
            </a:r>
          </a:p>
          <a:p>
            <a:r>
              <a:rPr lang="en-US" sz="2400" dirty="0" smtClean="0"/>
              <a:t>No math</a:t>
            </a:r>
          </a:p>
          <a:p>
            <a:r>
              <a:rPr lang="en-US" sz="2400" dirty="0" smtClean="0"/>
              <a:t>No losing your place in a sea of hex</a:t>
            </a:r>
            <a:endParaRPr lang="en-US" sz="1800" dirty="0" smtClean="0"/>
          </a:p>
          <a:p>
            <a:r>
              <a:rPr lang="en-US" sz="2400" dirty="0" smtClean="0"/>
              <a:t>No human error</a:t>
            </a:r>
          </a:p>
          <a:p>
            <a:r>
              <a:rPr lang="en-US" sz="2400" dirty="0" smtClean="0"/>
              <a:t>At-a-glance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951896"/>
            <a:ext cx="4566961" cy="48342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620" y="3330718"/>
            <a:ext cx="7158253" cy="1469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4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previews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022" y="2060754"/>
            <a:ext cx="3359436" cy="4617632"/>
          </a:xfrm>
        </p:spPr>
        <p:txBody>
          <a:bodyPr anchor="t">
            <a:noAutofit/>
          </a:bodyPr>
          <a:lstStyle/>
          <a:p>
            <a:r>
              <a:rPr lang="en-US" sz="2400" dirty="0" smtClean="0"/>
              <a:t>Many formats supports</a:t>
            </a:r>
          </a:p>
          <a:p>
            <a:pPr lvl="1"/>
            <a:r>
              <a:rPr lang="en-US" sz="2000" dirty="0" smtClean="0"/>
              <a:t>Word</a:t>
            </a:r>
          </a:p>
          <a:p>
            <a:pPr lvl="1"/>
            <a:r>
              <a:rPr lang="en-US" sz="2000" dirty="0" smtClean="0"/>
              <a:t>RTF</a:t>
            </a:r>
          </a:p>
          <a:p>
            <a:pPr lvl="1"/>
            <a:r>
              <a:rPr lang="en-US" sz="2000" dirty="0" smtClean="0"/>
              <a:t>Excel</a:t>
            </a:r>
          </a:p>
          <a:p>
            <a:pPr lvl="1"/>
            <a:r>
              <a:rPr lang="en-US" sz="2000" dirty="0" smtClean="0"/>
              <a:t>CSV</a:t>
            </a:r>
          </a:p>
          <a:p>
            <a:pPr lvl="1"/>
            <a:r>
              <a:rPr lang="en-US" sz="2000" dirty="0" smtClean="0"/>
              <a:t>Text</a:t>
            </a:r>
          </a:p>
          <a:p>
            <a:pPr lvl="1"/>
            <a:r>
              <a:rPr lang="en-US" sz="2000" dirty="0" smtClean="0"/>
              <a:t>JPG</a:t>
            </a:r>
          </a:p>
          <a:p>
            <a:pPr lvl="1"/>
            <a:r>
              <a:rPr lang="en-US" sz="2000" dirty="0" smtClean="0"/>
              <a:t>BMP</a:t>
            </a:r>
          </a:p>
          <a:p>
            <a:pPr lvl="1"/>
            <a:r>
              <a:rPr lang="en-US" sz="2000" dirty="0" smtClean="0"/>
              <a:t>TIFF</a:t>
            </a:r>
          </a:p>
          <a:p>
            <a:pPr lvl="1"/>
            <a:r>
              <a:rPr lang="en-US" sz="2000" dirty="0" smtClean="0"/>
              <a:t>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276" y="1992933"/>
            <a:ext cx="8094614" cy="419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FAT32/USB File System Evaluation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disk editor </a:t>
            </a:r>
            <a:r>
              <a:rPr lang="en-US" b="1" dirty="0" smtClean="0">
                <a:solidFill>
                  <a:schemeClr val="accent3"/>
                </a:solidFill>
              </a:rPr>
              <a:t>shines</a:t>
            </a:r>
            <a:r>
              <a:rPr lang="en-US" dirty="0" smtClean="0"/>
              <a:t> </a:t>
            </a:r>
            <a:r>
              <a:rPr lang="en-US" i="1" dirty="0" smtClean="0"/>
              <a:t>(and hex workshop nightmares </a:t>
            </a:r>
            <a:r>
              <a:rPr lang="en-US" i="1" u="sng" dirty="0" smtClean="0"/>
              <a:t>continue</a:t>
            </a:r>
            <a:r>
              <a:rPr lang="en-US" i="1" dirty="0" smtClean="0"/>
              <a:t>)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2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7114" y="1868707"/>
            <a:ext cx="6731551" cy="48417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7393" y="1868707"/>
            <a:ext cx="4010778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www.disk-editor.org/download</a:t>
            </a:r>
            <a:endParaRPr lang="en-US" sz="2000" dirty="0" smtClean="0"/>
          </a:p>
          <a:p>
            <a:endParaRPr lang="en-US" sz="2400" dirty="0" smtClean="0"/>
          </a:p>
          <a:p>
            <a:r>
              <a:rPr lang="en-US" sz="3200" b="1" dirty="0" smtClean="0"/>
              <a:t>Reasons to use it:</a:t>
            </a:r>
            <a:endParaRPr lang="en-US" sz="3200" b="1" dirty="0"/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Completely free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Regular updates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Has partner file recovery app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Eliminates data location </a:t>
            </a:r>
            <a:br>
              <a:rPr lang="en-US" sz="2000" dirty="0" smtClean="0"/>
            </a:br>
            <a:r>
              <a:rPr lang="en-US" sz="2000" dirty="0" smtClean="0"/>
              <a:t>calculation errors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Reduces time to find data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Automatically translates data for </a:t>
            </a:r>
            <a:br>
              <a:rPr lang="en-US" sz="2000" dirty="0" smtClean="0"/>
            </a:br>
            <a:r>
              <a:rPr lang="en-US" sz="2000" dirty="0" smtClean="0"/>
              <a:t>multiple file systems into </a:t>
            </a:r>
            <a:br>
              <a:rPr lang="en-US" sz="2000" dirty="0" smtClean="0"/>
            </a:br>
            <a:r>
              <a:rPr lang="en-US" sz="2000" dirty="0" smtClean="0"/>
              <a:t>user-readable format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81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FAT32/USB File System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3359436" cy="3678303"/>
          </a:xfrm>
        </p:spPr>
        <p:txBody>
          <a:bodyPr anchor="t">
            <a:normAutofit/>
          </a:bodyPr>
          <a:lstStyle/>
          <a:p>
            <a:r>
              <a:rPr lang="en-US" sz="2000" dirty="0" smtClean="0"/>
              <a:t>FAT32 Boot Sector</a:t>
            </a:r>
          </a:p>
          <a:p>
            <a:pPr lvl="1"/>
            <a:r>
              <a:rPr lang="en-US" sz="1800" b="1" dirty="0" smtClean="0"/>
              <a:t>Automatically</a:t>
            </a:r>
            <a:r>
              <a:rPr lang="en-US" sz="1800" dirty="0" smtClean="0"/>
              <a:t> highlighted and parsed</a:t>
            </a:r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35" y="3721625"/>
            <a:ext cx="11221393" cy="1386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8" y="1952417"/>
            <a:ext cx="3346113" cy="4703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375" y="3607740"/>
            <a:ext cx="4851693" cy="2384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863934" y="2038983"/>
            <a:ext cx="3359436" cy="14461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Switch between Hex / Dec?</a:t>
            </a:r>
          </a:p>
          <a:p>
            <a:pPr lvl="1"/>
            <a:r>
              <a:rPr lang="en-US" sz="1800" dirty="0" smtClean="0"/>
              <a:t>One mouse click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35664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FAT32/USB File System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3359436" cy="3678303"/>
          </a:xfrm>
        </p:spPr>
        <p:txBody>
          <a:bodyPr anchor="t">
            <a:normAutofit/>
          </a:bodyPr>
          <a:lstStyle/>
          <a:p>
            <a:r>
              <a:rPr lang="en-US" sz="2000" dirty="0" smtClean="0"/>
              <a:t>Root </a:t>
            </a:r>
            <a:r>
              <a:rPr lang="en-US" sz="2000" dirty="0"/>
              <a:t>d</a:t>
            </a:r>
            <a:r>
              <a:rPr lang="en-US" sz="2000" dirty="0" smtClean="0"/>
              <a:t>irectory entry</a:t>
            </a:r>
          </a:p>
          <a:p>
            <a:pPr lvl="1"/>
            <a:r>
              <a:rPr lang="en-US" sz="1800" dirty="0" smtClean="0"/>
              <a:t>Where is it?</a:t>
            </a:r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35" y="3721625"/>
            <a:ext cx="11221393" cy="1386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8" y="1952417"/>
            <a:ext cx="3346113" cy="4703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277591" y="2361653"/>
            <a:ext cx="3021780" cy="41060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Do the math:</a:t>
            </a:r>
          </a:p>
          <a:p>
            <a:pPr lvl="1"/>
            <a:r>
              <a:rPr lang="en-US" dirty="0" smtClean="0"/>
              <a:t>Sectors per FAT: 1,955</a:t>
            </a:r>
          </a:p>
          <a:p>
            <a:pPr lvl="1"/>
            <a:r>
              <a:rPr lang="en-US" dirty="0" smtClean="0"/>
              <a:t>Number of FATs: 2</a:t>
            </a:r>
          </a:p>
          <a:p>
            <a:r>
              <a:rPr lang="en-US" dirty="0" smtClean="0"/>
              <a:t>1955 x 2 = 3,910</a:t>
            </a:r>
          </a:p>
          <a:p>
            <a:pPr lvl="1"/>
            <a:r>
              <a:rPr lang="en-US" dirty="0"/>
              <a:t>Reserved sectors: </a:t>
            </a:r>
            <a:r>
              <a:rPr lang="en-US" dirty="0" smtClean="0"/>
              <a:t>4,282</a:t>
            </a:r>
          </a:p>
          <a:p>
            <a:r>
              <a:rPr lang="en-US" dirty="0" smtClean="0"/>
              <a:t>4,282 + 3,910 = 8,192</a:t>
            </a:r>
          </a:p>
          <a:p>
            <a:pPr lvl="1"/>
            <a:r>
              <a:rPr lang="en-US" dirty="0"/>
              <a:t>Bytes per sector: 512</a:t>
            </a:r>
          </a:p>
          <a:p>
            <a:pPr lvl="1"/>
            <a:r>
              <a:rPr lang="en-US" dirty="0"/>
              <a:t>Sectors per cluster: </a:t>
            </a:r>
            <a:r>
              <a:rPr lang="en-US" dirty="0" smtClean="0"/>
              <a:t>8</a:t>
            </a:r>
          </a:p>
          <a:p>
            <a:pPr lvl="1"/>
            <a:r>
              <a:rPr lang="en-US" dirty="0" smtClean="0"/>
              <a:t>Root cluster: 2</a:t>
            </a:r>
          </a:p>
          <a:p>
            <a:r>
              <a:rPr lang="en-US" dirty="0" smtClean="0"/>
              <a:t>512 x 8 x 2 = 8,192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sz="20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725" y="2626095"/>
            <a:ext cx="4482578" cy="335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3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FAT32/USB File System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73" y="2677537"/>
            <a:ext cx="4239984" cy="2482291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FAT32 Boot Sector</a:t>
            </a:r>
          </a:p>
          <a:p>
            <a:pPr lvl="1"/>
            <a:r>
              <a:rPr lang="en-US" sz="2400" dirty="0" smtClean="0"/>
              <a:t>Boot sector validator</a:t>
            </a:r>
          </a:p>
          <a:p>
            <a:pPr lvl="2"/>
            <a:r>
              <a:rPr lang="en-US" sz="2000" dirty="0" smtClean="0"/>
              <a:t>Checks for out of spec values</a:t>
            </a:r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559" y="2416628"/>
            <a:ext cx="5601170" cy="43440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06" y="2019311"/>
            <a:ext cx="10426911" cy="28197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9378043" y="1849891"/>
            <a:ext cx="2107774" cy="620818"/>
          </a:xfrm>
          <a:prstGeom prst="ellipse">
            <a:avLst/>
          </a:prstGeom>
          <a:noFill/>
          <a:ln w="381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871" y="4287016"/>
            <a:ext cx="8003012" cy="213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713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en-US" sz="2800" dirty="0" smtClean="0"/>
              <a:t>Active@ Disk Editor 6</a:t>
            </a:r>
          </a:p>
          <a:p>
            <a:pPr lvl="1"/>
            <a:r>
              <a:rPr lang="en-US" sz="2400" dirty="0" smtClean="0"/>
              <a:t>FREE!</a:t>
            </a:r>
          </a:p>
          <a:p>
            <a:pPr lvl="1"/>
            <a:r>
              <a:rPr lang="en-US" sz="2400" dirty="0" smtClean="0"/>
              <a:t>Easy to learn</a:t>
            </a:r>
          </a:p>
          <a:p>
            <a:pPr lvl="2"/>
            <a:r>
              <a:rPr lang="en-US" sz="2000" dirty="0" smtClean="0"/>
              <a:t>Minimal training required</a:t>
            </a:r>
          </a:p>
          <a:p>
            <a:pPr lvl="1"/>
            <a:r>
              <a:rPr lang="en-US" sz="2400" dirty="0" smtClean="0"/>
              <a:t>Prevents hex reading mistakes</a:t>
            </a:r>
          </a:p>
          <a:p>
            <a:pPr lvl="2"/>
            <a:r>
              <a:rPr lang="en-US" sz="2000" dirty="0" smtClean="0"/>
              <a:t>Little endian, Big endian – All automatically calculated</a:t>
            </a:r>
          </a:p>
          <a:p>
            <a:pPr lvl="1"/>
            <a:r>
              <a:rPr lang="en-US" sz="2400" dirty="0" smtClean="0"/>
              <a:t>Quick shortcuts to content</a:t>
            </a:r>
          </a:p>
          <a:p>
            <a:pPr lvl="2"/>
            <a:r>
              <a:rPr lang="en-US" sz="2000" dirty="0" smtClean="0"/>
              <a:t>Clickable hyperlinks to relevant sectors</a:t>
            </a:r>
          </a:p>
          <a:p>
            <a:pPr lvl="1"/>
            <a:r>
              <a:rPr lang="en-US" sz="2400" dirty="0" smtClean="0"/>
              <a:t>Easy file editing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4000" dirty="0" smtClean="0">
                <a:solidFill>
                  <a:srgbClr val="00B050"/>
                </a:solidFill>
              </a:rPr>
              <a:t>Did I mention </a:t>
            </a:r>
            <a:r>
              <a:rPr lang="en-US" sz="4000" b="1" i="1" u="sng" dirty="0" smtClean="0">
                <a:solidFill>
                  <a:srgbClr val="00B050"/>
                </a:solidFill>
              </a:rPr>
              <a:t>FREE</a:t>
            </a:r>
            <a:r>
              <a:rPr lang="en-US" sz="4000" dirty="0" smtClean="0">
                <a:solidFill>
                  <a:srgbClr val="00B050"/>
                </a:solidFill>
              </a:rPr>
              <a:t>?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1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Presentation by: Edward </a:t>
            </a:r>
            <a:r>
              <a:rPr lang="en-US" dirty="0" err="1" smtClean="0"/>
              <a:t>webber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39885" y="953063"/>
            <a:ext cx="53122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Active@ Disk Editor</a:t>
            </a:r>
            <a:endParaRPr lang="en-US" sz="4000" dirty="0" smtClean="0">
              <a:solidFill>
                <a:srgbClr val="C00000"/>
              </a:solidFill>
              <a:hlinkClick r:id="rId2"/>
            </a:endParaRPr>
          </a:p>
          <a:p>
            <a:pPr algn="ctr"/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://www.disk-editor.org/download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565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features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than a basic hex editor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53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Rectangle 8"/>
          <p:cNvSpPr>
            <a:spLocks noGrp="1" noChangeArrowheads="1"/>
          </p:cNvSpPr>
          <p:nvPr>
            <p:ph idx="1"/>
          </p:nvPr>
        </p:nvSpPr>
        <p:spPr bwMode="auto">
          <a:xfrm>
            <a:off x="423346" y="1913809"/>
            <a:ext cx="3500951" cy="34617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altLang="en-US" sz="2400" b="1" dirty="0" smtClean="0"/>
              <a:t>Drive Support</a:t>
            </a:r>
          </a:p>
          <a:p>
            <a:pPr lvl="1"/>
            <a:r>
              <a:rPr lang="en-US" altLang="en-US" sz="2200" dirty="0" smtClean="0"/>
              <a:t>Hard </a:t>
            </a:r>
            <a:r>
              <a:rPr lang="en-US" altLang="en-US" sz="2200" dirty="0"/>
              <a:t>disk drives </a:t>
            </a:r>
          </a:p>
          <a:p>
            <a:pPr lvl="1"/>
            <a:r>
              <a:rPr lang="en-US" altLang="en-US" sz="2200" dirty="0"/>
              <a:t>SSD &amp; USB Disks </a:t>
            </a:r>
          </a:p>
          <a:p>
            <a:pPr lvl="1"/>
            <a:r>
              <a:rPr lang="en-US" altLang="en-US" sz="2200" dirty="0"/>
              <a:t>Partitions &amp; Volumes </a:t>
            </a:r>
          </a:p>
          <a:p>
            <a:pPr lvl="1"/>
            <a:r>
              <a:rPr lang="en-US" altLang="en-US" sz="2200" dirty="0"/>
              <a:t>Files </a:t>
            </a:r>
          </a:p>
        </p:txBody>
      </p:sp>
      <p:sp>
        <p:nvSpPr>
          <p:cNvPr id="14" name="Rectangle 8"/>
          <p:cNvSpPr txBox="1">
            <a:spLocks noChangeArrowheads="1"/>
          </p:cNvSpPr>
          <p:nvPr/>
        </p:nvSpPr>
        <p:spPr bwMode="auto">
          <a:xfrm>
            <a:off x="4044044" y="1920280"/>
            <a:ext cx="3500951" cy="34617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b="1" dirty="0" smtClean="0"/>
              <a:t>Template Driven Data Displays</a:t>
            </a:r>
          </a:p>
        </p:txBody>
      </p:sp>
      <p:sp>
        <p:nvSpPr>
          <p:cNvPr id="15" name="Rectangle 8"/>
          <p:cNvSpPr txBox="1">
            <a:spLocks noChangeArrowheads="1"/>
          </p:cNvSpPr>
          <p:nvPr/>
        </p:nvSpPr>
        <p:spPr bwMode="auto">
          <a:xfrm>
            <a:off x="7915907" y="1973429"/>
            <a:ext cx="4065015" cy="34617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b="1" dirty="0" smtClean="0"/>
              <a:t>Drive Images Support</a:t>
            </a:r>
          </a:p>
          <a:p>
            <a:pPr lvl="1"/>
            <a:r>
              <a:rPr lang="en-US" altLang="en-US" sz="2200" dirty="0"/>
              <a:t>v</a:t>
            </a:r>
            <a:r>
              <a:rPr lang="en-US" altLang="en-US" sz="2200" dirty="0" smtClean="0"/>
              <a:t>mWare</a:t>
            </a:r>
          </a:p>
          <a:p>
            <a:pPr lvl="1"/>
            <a:r>
              <a:rPr lang="en-US" altLang="en-US" sz="2200" dirty="0" err="1" smtClean="0"/>
              <a:t>dd</a:t>
            </a:r>
            <a:r>
              <a:rPr lang="en-US" altLang="en-US" sz="2200" dirty="0" smtClean="0"/>
              <a:t> images</a:t>
            </a:r>
          </a:p>
          <a:p>
            <a:pPr lvl="1"/>
            <a:r>
              <a:rPr lang="en-US" altLang="en-US" sz="2200" dirty="0" smtClean="0"/>
              <a:t>MS Virtual PC</a:t>
            </a:r>
          </a:p>
          <a:p>
            <a:pPr lvl="1"/>
            <a:r>
              <a:rPr lang="en-US" altLang="en-US" sz="2200" dirty="0" smtClean="0"/>
              <a:t>DIM support</a:t>
            </a:r>
            <a:br>
              <a:rPr lang="en-US" altLang="en-US" sz="2200" dirty="0" smtClean="0"/>
            </a:br>
            <a:r>
              <a:rPr lang="en-US" altLang="en-US" sz="2200" dirty="0" smtClean="0"/>
              <a:t>(disk image + metadata)</a:t>
            </a:r>
            <a:endParaRPr lang="en-US" altLang="en-US" sz="2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501" y="2891155"/>
            <a:ext cx="3621494" cy="2268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Rectangle 8"/>
          <p:cNvSpPr txBox="1">
            <a:spLocks noChangeArrowheads="1"/>
          </p:cNvSpPr>
          <p:nvPr/>
        </p:nvSpPr>
        <p:spPr bwMode="auto">
          <a:xfrm>
            <a:off x="423345" y="4488140"/>
            <a:ext cx="3500951" cy="1970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b="1" dirty="0" smtClean="0"/>
              <a:t>Hyperlinks</a:t>
            </a:r>
          </a:p>
          <a:p>
            <a:pPr lvl="1"/>
            <a:r>
              <a:rPr lang="en-US" sz="1800" dirty="0" smtClean="0"/>
              <a:t>For example:</a:t>
            </a:r>
          </a:p>
          <a:p>
            <a:pPr lvl="2"/>
            <a:r>
              <a:rPr lang="en-US" sz="1800" dirty="0" smtClean="0"/>
              <a:t>MFT </a:t>
            </a:r>
            <a:r>
              <a:rPr lang="en-US" sz="1800" dirty="0"/>
              <a:t>records </a:t>
            </a:r>
            <a:r>
              <a:rPr lang="en-US" sz="1800" dirty="0" smtClean="0"/>
              <a:t>link </a:t>
            </a:r>
            <a:r>
              <a:rPr lang="en-US" sz="1800" dirty="0"/>
              <a:t>to first cluster in data </a:t>
            </a:r>
            <a:r>
              <a:rPr lang="en-US" sz="1800" dirty="0" smtClean="0"/>
              <a:t>run</a:t>
            </a:r>
          </a:p>
          <a:p>
            <a:pPr lvl="2"/>
            <a:r>
              <a:rPr lang="en-US" sz="1800" dirty="0" smtClean="0"/>
              <a:t>MBR links </a:t>
            </a:r>
            <a:r>
              <a:rPr lang="en-US" sz="1800" dirty="0"/>
              <a:t>to partitions.</a:t>
            </a:r>
            <a:endParaRPr lang="en-US" altLang="en-US" sz="1600" b="1" dirty="0" smtClean="0"/>
          </a:p>
        </p:txBody>
      </p:sp>
      <p:sp>
        <p:nvSpPr>
          <p:cNvPr id="19" name="Rectangle 8"/>
          <p:cNvSpPr txBox="1">
            <a:spLocks noChangeArrowheads="1"/>
          </p:cNvSpPr>
          <p:nvPr/>
        </p:nvSpPr>
        <p:spPr bwMode="auto">
          <a:xfrm>
            <a:off x="7915907" y="4887686"/>
            <a:ext cx="3500951" cy="1970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b="1" dirty="0" smtClean="0"/>
              <a:t>Built-in File Editor</a:t>
            </a:r>
          </a:p>
          <a:p>
            <a:pPr lvl="1"/>
            <a:r>
              <a:rPr lang="en-US" sz="1800" dirty="0" smtClean="0"/>
              <a:t>All features are </a:t>
            </a:r>
            <a:br>
              <a:rPr lang="en-US" sz="1800" dirty="0" smtClean="0"/>
            </a:br>
            <a:r>
              <a:rPr lang="en-US" sz="1800" dirty="0" smtClean="0"/>
              <a:t>self-contained</a:t>
            </a:r>
          </a:p>
          <a:p>
            <a:pPr lvl="1"/>
            <a:r>
              <a:rPr lang="en-US" altLang="en-US" sz="1800" dirty="0" smtClean="0"/>
              <a:t>No plug-ins needed</a:t>
            </a: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50684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Alternative: Hex workshop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5250" y="2525227"/>
            <a:ext cx="3255122" cy="37240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Drawbacks:</a:t>
            </a:r>
            <a:endParaRPr lang="en-US" sz="3200" b="1" dirty="0"/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$90 per seat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No updates in two years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Lacks modern interface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Steep learning curve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No block hyperlinking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No file system templates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Manual sector calculations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Must rely on bookmarks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Wall of hex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152" y="2314937"/>
            <a:ext cx="7317680" cy="385565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7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Disk editor </a:t>
            </a:r>
            <a:r>
              <a:rPr lang="en-US" sz="2000" dirty="0" smtClean="0"/>
              <a:t>vs.</a:t>
            </a:r>
            <a:r>
              <a:rPr lang="en-US" dirty="0" smtClean="0"/>
              <a:t> Hex workshop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21634955"/>
              </p:ext>
            </p:extLst>
          </p:nvPr>
        </p:nvGraphicFramePr>
        <p:xfrm>
          <a:off x="6199418" y="2285990"/>
          <a:ext cx="5604537" cy="3863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3441">
                  <a:extLst>
                    <a:ext uri="{9D8B030D-6E8A-4147-A177-3AD203B41FA5}">
                      <a16:colId xmlns:a16="http://schemas.microsoft.com/office/drawing/2014/main" xmlns="" val="1477293469"/>
                    </a:ext>
                  </a:extLst>
                </a:gridCol>
                <a:gridCol w="1240972">
                  <a:extLst>
                    <a:ext uri="{9D8B030D-6E8A-4147-A177-3AD203B41FA5}">
                      <a16:colId xmlns:a16="http://schemas.microsoft.com/office/drawing/2014/main" xmlns="" val="2230737492"/>
                    </a:ext>
                  </a:extLst>
                </a:gridCol>
                <a:gridCol w="1310124">
                  <a:extLst>
                    <a:ext uri="{9D8B030D-6E8A-4147-A177-3AD203B41FA5}">
                      <a16:colId xmlns:a16="http://schemas.microsoft.com/office/drawing/2014/main" xmlns="" val="688769752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Feature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HW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9059908"/>
                  </a:ext>
                </a:extLst>
              </a:tr>
              <a:tr h="336042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File structure view</a:t>
                      </a:r>
                    </a:p>
                    <a:p>
                      <a:pPr algn="r"/>
                      <a:r>
                        <a:rPr lang="en-US" sz="2400" dirty="0" smtClean="0"/>
                        <a:t>Hi-res Support</a:t>
                      </a:r>
                    </a:p>
                    <a:p>
                      <a:pPr algn="r"/>
                      <a:r>
                        <a:rPr lang="en-US" sz="2400" dirty="0" smtClean="0"/>
                        <a:t>File Compare</a:t>
                      </a:r>
                    </a:p>
                    <a:p>
                      <a:pPr algn="r"/>
                      <a:r>
                        <a:rPr lang="en-US" sz="2400" dirty="0" smtClean="0"/>
                        <a:t>Find in Files</a:t>
                      </a:r>
                    </a:p>
                    <a:p>
                      <a:pPr algn="r"/>
                      <a:r>
                        <a:rPr lang="en-US" sz="2400" dirty="0" smtClean="0"/>
                        <a:t>Bookmarks</a:t>
                      </a:r>
                    </a:p>
                    <a:p>
                      <a:pPr algn="r"/>
                      <a:r>
                        <a:rPr lang="en-US" sz="2400" dirty="0" smtClean="0"/>
                        <a:t>Macro</a:t>
                      </a:r>
                    </a:p>
                    <a:p>
                      <a:pPr algn="r"/>
                      <a:r>
                        <a:rPr lang="en-US" sz="2400" dirty="0" smtClean="0"/>
                        <a:t>Data inspector</a:t>
                      </a:r>
                    </a:p>
                    <a:p>
                      <a:pPr algn="r"/>
                      <a:r>
                        <a:rPr lang="en-US" sz="2400" dirty="0" smtClean="0"/>
                        <a:t>Auto-Highlighting</a:t>
                      </a:r>
                    </a:p>
                    <a:p>
                      <a:pPr algn="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NO</a:t>
                      </a:r>
                      <a:endParaRPr lang="en-US" sz="2400" b="1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NO</a:t>
                      </a:r>
                      <a:endParaRPr lang="en-US" sz="2400" b="1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NO*</a:t>
                      </a:r>
                      <a:endParaRPr lang="en-US" sz="2400" b="1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NO*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558172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028854"/>
              </p:ext>
            </p:extLst>
          </p:nvPr>
        </p:nvGraphicFramePr>
        <p:xfrm>
          <a:off x="367260" y="2285990"/>
          <a:ext cx="5711251" cy="38404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319780">
                  <a:extLst>
                    <a:ext uri="{9D8B030D-6E8A-4147-A177-3AD203B41FA5}">
                      <a16:colId xmlns:a16="http://schemas.microsoft.com/office/drawing/2014/main" xmlns="" val="1519735835"/>
                    </a:ext>
                  </a:extLst>
                </a:gridCol>
                <a:gridCol w="1147288">
                  <a:extLst>
                    <a:ext uri="{9D8B030D-6E8A-4147-A177-3AD203B41FA5}">
                      <a16:colId xmlns:a16="http://schemas.microsoft.com/office/drawing/2014/main" xmlns="" val="2906602588"/>
                    </a:ext>
                  </a:extLst>
                </a:gridCol>
                <a:gridCol w="1244183">
                  <a:extLst>
                    <a:ext uri="{9D8B030D-6E8A-4147-A177-3AD203B41FA5}">
                      <a16:colId xmlns:a16="http://schemas.microsoft.com/office/drawing/2014/main" xmlns="" val="1321138854"/>
                    </a:ext>
                  </a:extLst>
                </a:gridCol>
              </a:tblGrid>
              <a:tr h="217985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Feature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HW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3989031"/>
                  </a:ext>
                </a:extLst>
              </a:tr>
              <a:tr h="2583212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Maximum file size</a:t>
                      </a:r>
                    </a:p>
                    <a:p>
                      <a:pPr algn="r"/>
                      <a:r>
                        <a:rPr lang="en-US" sz="2400" dirty="0" smtClean="0"/>
                        <a:t>Partial file loading</a:t>
                      </a:r>
                    </a:p>
                    <a:p>
                      <a:pPr algn="r"/>
                      <a:r>
                        <a:rPr lang="en-US" sz="2400" dirty="0" smtClean="0"/>
                        <a:t>Disk sector editing</a:t>
                      </a:r>
                    </a:p>
                    <a:p>
                      <a:pPr algn="r"/>
                      <a:r>
                        <a:rPr lang="en-US" sz="2400" dirty="0" smtClean="0"/>
                        <a:t>Bit editing</a:t>
                      </a:r>
                    </a:p>
                    <a:p>
                      <a:pPr algn="r"/>
                      <a:r>
                        <a:rPr lang="en-US" sz="2400" dirty="0" smtClean="0"/>
                        <a:t>Text editor</a:t>
                      </a:r>
                    </a:p>
                    <a:p>
                      <a:pPr algn="r"/>
                      <a:r>
                        <a:rPr lang="en-US" sz="2400" dirty="0" smtClean="0"/>
                        <a:t>Insert / Delete bytes</a:t>
                      </a:r>
                    </a:p>
                    <a:p>
                      <a:pPr algn="r"/>
                      <a:r>
                        <a:rPr lang="en-US" sz="2400" dirty="0" smtClean="0"/>
                        <a:t>Bit Shifting</a:t>
                      </a:r>
                    </a:p>
                    <a:p>
                      <a:pPr algn="r"/>
                      <a:r>
                        <a:rPr lang="en-US" sz="2400" dirty="0" smtClean="0"/>
                        <a:t>Search Unicode</a:t>
                      </a:r>
                    </a:p>
                    <a:p>
                      <a:pPr algn="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N/A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NO</a:t>
                      </a:r>
                      <a:endParaRPr lang="en-US" sz="2400" b="1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N/A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NO*</a:t>
                      </a:r>
                      <a:endParaRPr lang="en-US" sz="2400" b="1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8546534"/>
                  </a:ext>
                </a:extLst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10558299" y="5951810"/>
            <a:ext cx="105251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3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would you choose?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0732" r="19935" b="25000"/>
          <a:stretch/>
        </p:blipFill>
        <p:spPr>
          <a:xfrm>
            <a:off x="5822663" y="2672581"/>
            <a:ext cx="5470278" cy="3875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2710" t="10523"/>
          <a:stretch/>
        </p:blipFill>
        <p:spPr>
          <a:xfrm>
            <a:off x="419099" y="2458863"/>
            <a:ext cx="4908798" cy="4195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875102" y="1884915"/>
            <a:ext cx="4099670" cy="404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Color coded. Modern interface.</a:t>
            </a: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6809015" y="1905141"/>
            <a:ext cx="4152896" cy="404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Wall of Hex. UI from the 80’s.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00" y="3659464"/>
            <a:ext cx="5296795" cy="298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74" y="4556848"/>
            <a:ext cx="4350092" cy="1528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2042" y="3621364"/>
            <a:ext cx="3395805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5103830"/>
            <a:ext cx="1841105" cy="121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224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Editor 6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85458" y="1851346"/>
            <a:ext cx="588572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Find the Total Sectors:</a:t>
            </a:r>
            <a:endParaRPr lang="en-US" sz="3200" b="1" dirty="0"/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Where is it located?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What’s the value? </a:t>
            </a:r>
            <a:br>
              <a:rPr lang="en-US" sz="2000" dirty="0" smtClean="0"/>
            </a:br>
            <a:r>
              <a:rPr lang="en-US" sz="2000" dirty="0" smtClean="0"/>
              <a:t>(8 bit? 16 bit? Signed?)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MFT cluster number?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70C0"/>
                </a:solidFill>
              </a:rPr>
              <a:t>Hyperlinked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433" y="2583277"/>
            <a:ext cx="2804403" cy="3867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839" y="4398380"/>
            <a:ext cx="7670000" cy="21177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04" y="4183412"/>
            <a:ext cx="4496765" cy="1283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9880" y="2609411"/>
            <a:ext cx="3260928" cy="1907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84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 workshop 6.8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81192" y="1764536"/>
            <a:ext cx="588572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Find the Total Sectors:</a:t>
            </a:r>
            <a:endParaRPr lang="en-US" sz="3200" b="1" dirty="0"/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Where is it located?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What’s the value? </a:t>
            </a:r>
            <a:br>
              <a:rPr lang="en-US" sz="2000" dirty="0" smtClean="0"/>
            </a:br>
            <a:r>
              <a:rPr lang="en-US" sz="2000" dirty="0" smtClean="0"/>
              <a:t>(8 bit? 16 bit? Signed?)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MFT cluster number?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2" y="4328931"/>
            <a:ext cx="8741811" cy="2427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693" y="3538048"/>
            <a:ext cx="8269086" cy="1027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48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517</TotalTime>
  <Words>670</Words>
  <Application>Microsoft Office PowerPoint</Application>
  <PresentationFormat>Widescreen</PresentationFormat>
  <Paragraphs>225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Gill Sans MT</vt:lpstr>
      <vt:lpstr>Wingdings</vt:lpstr>
      <vt:lpstr>Wingdings 2</vt:lpstr>
      <vt:lpstr>Dividend</vt:lpstr>
      <vt:lpstr>Active@ Disk Editor</vt:lpstr>
      <vt:lpstr>Where to find it</vt:lpstr>
      <vt:lpstr>Main features</vt:lpstr>
      <vt:lpstr>features overview</vt:lpstr>
      <vt:lpstr>Alternative: Hex workshop</vt:lpstr>
      <vt:lpstr>Disk editor vs. Hex workshop</vt:lpstr>
      <vt:lpstr>Which would you choose?</vt:lpstr>
      <vt:lpstr>Disk Editor 6</vt:lpstr>
      <vt:lpstr>Hex workshop 6.8</vt:lpstr>
      <vt:lpstr>Forensics problem 1</vt:lpstr>
      <vt:lpstr>Forensics problem 1</vt:lpstr>
      <vt:lpstr>Forensics problem 1</vt:lpstr>
      <vt:lpstr>Forensics problem 1</vt:lpstr>
      <vt:lpstr>Project 5.2 – file entry metadata</vt:lpstr>
      <vt:lpstr>specific files</vt:lpstr>
      <vt:lpstr>File metadata</vt:lpstr>
      <vt:lpstr>File metadata – mac times</vt:lpstr>
      <vt:lpstr>File previews</vt:lpstr>
      <vt:lpstr>FAT32/USB File System Evaluation</vt:lpstr>
      <vt:lpstr>FAT32/USB File System Evaluation</vt:lpstr>
      <vt:lpstr>FAT32/USB File System Evaluation</vt:lpstr>
      <vt:lpstr>FAT32/USB File System Evaluation</vt:lpstr>
      <vt:lpstr>Summary</vt:lpstr>
      <vt:lpstr>Questions?</vt:lpstr>
    </vt:vector>
  </TitlesOfParts>
  <Company>WebbSense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Active@ Disk Editor</dc:title>
  <dc:creator>Edward Webber</dc:creator>
  <cp:lastModifiedBy>Ira</cp:lastModifiedBy>
  <cp:revision>38</cp:revision>
  <dcterms:created xsi:type="dcterms:W3CDTF">2016-04-25T01:17:45Z</dcterms:created>
  <dcterms:modified xsi:type="dcterms:W3CDTF">2017-02-27T15:14:37Z</dcterms:modified>
</cp:coreProperties>
</file>